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94660"/>
  </p:normalViewPr>
  <p:slideViewPr>
    <p:cSldViewPr snapToGrid="0">
      <p:cViewPr varScale="1">
        <p:scale>
          <a:sx n="116" d="100"/>
          <a:sy n="116"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4F8C-EDF5-A3EF-187F-6E6AFA3143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7D2ADB-E33F-45CC-1A4B-8B90F600C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7E774E-56CD-5F24-415A-CC259463FF1A}"/>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5" name="Footer Placeholder 4">
            <a:extLst>
              <a:ext uri="{FF2B5EF4-FFF2-40B4-BE49-F238E27FC236}">
                <a16:creationId xmlns:a16="http://schemas.microsoft.com/office/drawing/2014/main" id="{389F0ECE-8175-FBC3-F0C8-1721EB340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7205F1-032D-3730-F8BC-A037612B0E3C}"/>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83195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5763-3B4E-4EE1-D179-91BBAD0C74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1ACD06-752C-29B9-6350-9F7BB88448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8C706-BBF5-C8CC-5B9A-C1DE8A4E4C7B}"/>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5" name="Footer Placeholder 4">
            <a:extLst>
              <a:ext uri="{FF2B5EF4-FFF2-40B4-BE49-F238E27FC236}">
                <a16:creationId xmlns:a16="http://schemas.microsoft.com/office/drawing/2014/main" id="{71AFA2D9-E067-B0B9-726B-755A6ACCCD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ABC38A-D8EF-61C9-CC31-98E65670975E}"/>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203172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067998-B79F-4A69-0604-423BECE984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1D4C97-9D04-8BD9-B4AF-8BE42E8478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5DC6F-6184-6FC8-A9D7-F3488C25390B}"/>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5" name="Footer Placeholder 4">
            <a:extLst>
              <a:ext uri="{FF2B5EF4-FFF2-40B4-BE49-F238E27FC236}">
                <a16:creationId xmlns:a16="http://schemas.microsoft.com/office/drawing/2014/main" id="{FF9238DE-2240-A4F0-1DC7-1AECE283FE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B4A37-53E0-C87D-C7F0-6AFFF43AD67E}"/>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405745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612C-2B0E-AF43-FBA6-B37C2E674E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599EC6-0770-D801-01A6-B21870E7B7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CBCFFE-2BE9-F892-4B47-D4423D4A845D}"/>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5" name="Footer Placeholder 4">
            <a:extLst>
              <a:ext uri="{FF2B5EF4-FFF2-40B4-BE49-F238E27FC236}">
                <a16:creationId xmlns:a16="http://schemas.microsoft.com/office/drawing/2014/main" id="{7C30AE39-FD56-5E6A-E1DD-6299D67E53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608003-141E-318A-C72B-A84C48DBA450}"/>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187019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C874-B7CE-D429-62AC-91ACCF20F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CC680A-C7F8-8491-05E1-9B6A0A4012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89EAB-D527-A217-6DDE-352355D2FA5A}"/>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5" name="Footer Placeholder 4">
            <a:extLst>
              <a:ext uri="{FF2B5EF4-FFF2-40B4-BE49-F238E27FC236}">
                <a16:creationId xmlns:a16="http://schemas.microsoft.com/office/drawing/2014/main" id="{A0894626-01FE-56EE-B01D-174EAE7F46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580FA-5447-4CF0-8137-9408D8A04B25}"/>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239454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8C36-E746-DBEE-52B2-0FFCB4B34A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25819A-C8A9-0A1F-9E0A-2BD3C83D9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635216-B835-4E54-979D-20C1016FA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70B668-546A-7AEB-0D6F-41A1AAFEB7F2}"/>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6" name="Footer Placeholder 5">
            <a:extLst>
              <a:ext uri="{FF2B5EF4-FFF2-40B4-BE49-F238E27FC236}">
                <a16:creationId xmlns:a16="http://schemas.microsoft.com/office/drawing/2014/main" id="{5508F557-09D1-A753-35EB-EA07A50B36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8F99BE-FDCE-427E-3129-4DD50A1F4877}"/>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208128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3541-6AAE-1F98-F6CA-3A95DEA508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53553D-98B5-347D-5DA7-7D658B96A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55F2D-A724-20CA-88FD-E26908A240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7FBFE8-D96D-DF11-7C28-F04BF7FFD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EB2629-F684-71B4-F2B8-A45F00D1ED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C9ABFE-16FB-E7CF-7425-4923065F4D88}"/>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8" name="Footer Placeholder 7">
            <a:extLst>
              <a:ext uri="{FF2B5EF4-FFF2-40B4-BE49-F238E27FC236}">
                <a16:creationId xmlns:a16="http://schemas.microsoft.com/office/drawing/2014/main" id="{F404284B-B0EE-8549-CAA3-425719D84D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784026-389B-1702-F7C6-0C52AFE34157}"/>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207931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AF92-A834-8969-963D-65367E62B5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55A3EC-AC0A-3038-6ADF-5AA9B9B8FFC0}"/>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4" name="Footer Placeholder 3">
            <a:extLst>
              <a:ext uri="{FF2B5EF4-FFF2-40B4-BE49-F238E27FC236}">
                <a16:creationId xmlns:a16="http://schemas.microsoft.com/office/drawing/2014/main" id="{758AC3C4-0BBE-8684-9769-DEC1FC2800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AA2014-F56B-1A8C-A40B-7F04D36BD7FE}"/>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116829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C50492-A0F2-73EC-30BD-A6583D15035C}"/>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3" name="Footer Placeholder 2">
            <a:extLst>
              <a:ext uri="{FF2B5EF4-FFF2-40B4-BE49-F238E27FC236}">
                <a16:creationId xmlns:a16="http://schemas.microsoft.com/office/drawing/2014/main" id="{991FDD7F-1035-8B3D-F6A5-6B41DB4650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6F12D1-6554-4DDD-5882-1A86016F6A9B}"/>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386723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019A-9874-6C41-12BF-DB3F4C813A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0D41C4-29E4-AFD8-88CC-7FC36C733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58D329-5E5E-AD54-3D05-7654A20EF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5BDEAF-0092-C068-A188-8584CEB92C25}"/>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6" name="Footer Placeholder 5">
            <a:extLst>
              <a:ext uri="{FF2B5EF4-FFF2-40B4-BE49-F238E27FC236}">
                <a16:creationId xmlns:a16="http://schemas.microsoft.com/office/drawing/2014/main" id="{0CCC9CB8-DA08-E47B-C9CA-A196F31834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8F82F0-628B-DF18-98C1-CAF09D93D2E6}"/>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257997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0F7C-DCD2-F1E6-CF52-6D8A8C819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D15AC5-8EF5-FDCE-0BCA-496550AB5B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A43617-A3AD-9F95-0E15-B2B76A736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4D4D6-4C91-B2DB-118E-4AD633831ABB}"/>
              </a:ext>
            </a:extLst>
          </p:cNvPr>
          <p:cNvSpPr>
            <a:spLocks noGrp="1"/>
          </p:cNvSpPr>
          <p:nvPr>
            <p:ph type="dt" sz="half" idx="10"/>
          </p:nvPr>
        </p:nvSpPr>
        <p:spPr/>
        <p:txBody>
          <a:bodyPr/>
          <a:lstStyle/>
          <a:p>
            <a:fld id="{4CC3EF11-B904-4E76-8AD3-59A4E53FB263}" type="datetimeFigureOut">
              <a:rPr lang="en-GB" smtClean="0"/>
              <a:t>03/03/2025</a:t>
            </a:fld>
            <a:endParaRPr lang="en-GB"/>
          </a:p>
        </p:txBody>
      </p:sp>
      <p:sp>
        <p:nvSpPr>
          <p:cNvPr id="6" name="Footer Placeholder 5">
            <a:extLst>
              <a:ext uri="{FF2B5EF4-FFF2-40B4-BE49-F238E27FC236}">
                <a16:creationId xmlns:a16="http://schemas.microsoft.com/office/drawing/2014/main" id="{A1060A86-25AD-E7D0-C9C1-B22FB5BBC5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4AE019-8593-9126-032F-E1039C4D1255}"/>
              </a:ext>
            </a:extLst>
          </p:cNvPr>
          <p:cNvSpPr>
            <a:spLocks noGrp="1"/>
          </p:cNvSpPr>
          <p:nvPr>
            <p:ph type="sldNum" sz="quarter" idx="12"/>
          </p:nvPr>
        </p:nvSpPr>
        <p:spPr/>
        <p:txBody>
          <a:bodyPr/>
          <a:lstStyle/>
          <a:p>
            <a:fld id="{C530B56F-F364-4A1B-B3D8-1CDA2065110D}" type="slidenum">
              <a:rPr lang="en-GB" smtClean="0"/>
              <a:t>‹#›</a:t>
            </a:fld>
            <a:endParaRPr lang="en-GB"/>
          </a:p>
        </p:txBody>
      </p:sp>
    </p:spTree>
    <p:extLst>
      <p:ext uri="{BB962C8B-B14F-4D97-AF65-F5344CB8AC3E}">
        <p14:creationId xmlns:p14="http://schemas.microsoft.com/office/powerpoint/2010/main" val="308593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8DE85-CF95-2116-C286-D571C17E7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199050-C2C3-F9DD-78F3-2BF76B693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09915-3832-06C8-A46F-08F7EE8CA2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3EF11-B904-4E76-8AD3-59A4E53FB263}" type="datetimeFigureOut">
              <a:rPr lang="en-GB" smtClean="0"/>
              <a:t>03/03/2025</a:t>
            </a:fld>
            <a:endParaRPr lang="en-GB"/>
          </a:p>
        </p:txBody>
      </p:sp>
      <p:sp>
        <p:nvSpPr>
          <p:cNvPr id="5" name="Footer Placeholder 4">
            <a:extLst>
              <a:ext uri="{FF2B5EF4-FFF2-40B4-BE49-F238E27FC236}">
                <a16:creationId xmlns:a16="http://schemas.microsoft.com/office/drawing/2014/main" id="{3AFE3B1F-2F36-3A84-977A-177DF7E99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790FEA-2294-DA12-D0EB-FB55F05F8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B56F-F364-4A1B-B3D8-1CDA2065110D}" type="slidenum">
              <a:rPr lang="en-GB" smtClean="0"/>
              <a:t>‹#›</a:t>
            </a:fld>
            <a:endParaRPr lang="en-GB"/>
          </a:p>
        </p:txBody>
      </p:sp>
    </p:spTree>
    <p:extLst>
      <p:ext uri="{BB962C8B-B14F-4D97-AF65-F5344CB8AC3E}">
        <p14:creationId xmlns:p14="http://schemas.microsoft.com/office/powerpoint/2010/main" val="169878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9A91-8156-2EC1-26C9-7D63D6E2FAE1}"/>
              </a:ext>
            </a:extLst>
          </p:cNvPr>
          <p:cNvSpPr>
            <a:spLocks noGrp="1"/>
          </p:cNvSpPr>
          <p:nvPr>
            <p:ph type="ctrTitle"/>
          </p:nvPr>
        </p:nvSpPr>
        <p:spPr>
          <a:xfrm>
            <a:off x="1524000" y="1122363"/>
            <a:ext cx="9144000" cy="1951913"/>
          </a:xfrm>
        </p:spPr>
        <p:txBody>
          <a:bodyPr>
            <a:normAutofit fontScale="90000"/>
          </a:bodyPr>
          <a:lstStyle/>
          <a:p>
            <a:r>
              <a:rPr lang="en-GB" b="1" dirty="0"/>
              <a:t>Digital philately and the collector opportunity or threat?</a:t>
            </a:r>
          </a:p>
        </p:txBody>
      </p:sp>
      <p:sp>
        <p:nvSpPr>
          <p:cNvPr id="3" name="Subtitle 2">
            <a:extLst>
              <a:ext uri="{FF2B5EF4-FFF2-40B4-BE49-F238E27FC236}">
                <a16:creationId xmlns:a16="http://schemas.microsoft.com/office/drawing/2014/main" id="{C6312CBF-A1C3-7FC1-A6C5-1482EAA36899}"/>
              </a:ext>
            </a:extLst>
          </p:cNvPr>
          <p:cNvSpPr>
            <a:spLocks noGrp="1"/>
          </p:cNvSpPr>
          <p:nvPr>
            <p:ph type="subTitle" idx="1"/>
          </p:nvPr>
        </p:nvSpPr>
        <p:spPr>
          <a:xfrm>
            <a:off x="1524000" y="4020207"/>
            <a:ext cx="9144000" cy="1237592"/>
          </a:xfrm>
        </p:spPr>
        <p:txBody>
          <a:bodyPr/>
          <a:lstStyle/>
          <a:p>
            <a:r>
              <a:rPr lang="en-GB" b="1" dirty="0"/>
              <a:t>A presentation by Paul Redhead</a:t>
            </a:r>
          </a:p>
          <a:p>
            <a:r>
              <a:rPr lang="en-GB" b="1" dirty="0"/>
              <a:t>Secretary of the West Africa Study Circle </a:t>
            </a:r>
          </a:p>
        </p:txBody>
      </p:sp>
    </p:spTree>
    <p:extLst>
      <p:ext uri="{BB962C8B-B14F-4D97-AF65-F5344CB8AC3E}">
        <p14:creationId xmlns:p14="http://schemas.microsoft.com/office/powerpoint/2010/main" val="166038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4ECDE-B67D-8F20-98E0-B051A5EDE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B6252-2871-5929-CB7C-F475C8EF2AB8}"/>
              </a:ext>
            </a:extLst>
          </p:cNvPr>
          <p:cNvSpPr>
            <a:spLocks noGrp="1"/>
          </p:cNvSpPr>
          <p:nvPr>
            <p:ph type="title"/>
          </p:nvPr>
        </p:nvSpPr>
        <p:spPr/>
        <p:txBody>
          <a:bodyPr/>
          <a:lstStyle/>
          <a:p>
            <a:pPr algn="ctr"/>
            <a:r>
              <a:rPr lang="en-GB" b="1" dirty="0"/>
              <a:t>Collectors and digital philately 3</a:t>
            </a:r>
          </a:p>
        </p:txBody>
      </p:sp>
      <p:sp>
        <p:nvSpPr>
          <p:cNvPr id="5" name="TextBox 4">
            <a:extLst>
              <a:ext uri="{FF2B5EF4-FFF2-40B4-BE49-F238E27FC236}">
                <a16:creationId xmlns:a16="http://schemas.microsoft.com/office/drawing/2014/main" id="{4EF84A58-1F11-62D2-A84B-FE82CACCAC1E}"/>
              </a:ext>
            </a:extLst>
          </p:cNvPr>
          <p:cNvSpPr txBox="1"/>
          <p:nvPr/>
        </p:nvSpPr>
        <p:spPr>
          <a:xfrm>
            <a:off x="648000" y="2340000"/>
            <a:ext cx="10705800" cy="3046988"/>
          </a:xfrm>
          <a:prstGeom prst="rect">
            <a:avLst/>
          </a:prstGeom>
          <a:noFill/>
        </p:spPr>
        <p:txBody>
          <a:bodyPr wrap="square" rtlCol="0">
            <a:spAutoFit/>
          </a:bodyPr>
          <a:lstStyle/>
          <a:p>
            <a:r>
              <a:rPr lang="en-GB" sz="2400" b="1" dirty="0"/>
              <a:t>The new tech-savvy collector </a:t>
            </a:r>
            <a:r>
              <a:rPr lang="en-GB" sz="2400" dirty="0"/>
              <a:t>is likely to be excited by the crypto-world, and the well publicised news of NFT items, bought for hundreds, selling for millions. He or she is not scared by the technology involved, and is perhaps more willing to risk.</a:t>
            </a:r>
          </a:p>
          <a:p>
            <a:endParaRPr lang="en-GB" sz="2400" dirty="0"/>
          </a:p>
          <a:p>
            <a:r>
              <a:rPr lang="en-GB" sz="2400" dirty="0"/>
              <a:t>Stamps, with their artistic and cultural provenance, provide a valid vehicle for NFT-based offerings, but is investing in an NFT likely to produce an abiding interest in philately itself? I am doubtful. Expecting a serious revival in philately from this source is surely over-optimistic. </a:t>
            </a:r>
          </a:p>
        </p:txBody>
      </p:sp>
    </p:spTree>
    <p:extLst>
      <p:ext uri="{BB962C8B-B14F-4D97-AF65-F5344CB8AC3E}">
        <p14:creationId xmlns:p14="http://schemas.microsoft.com/office/powerpoint/2010/main" val="223217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3ADE5-DA99-A1B6-3F74-F655BF0F3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92E01-2B11-241B-DFFC-B1FFD4D7AE28}"/>
              </a:ext>
            </a:extLst>
          </p:cNvPr>
          <p:cNvSpPr>
            <a:spLocks noGrp="1"/>
          </p:cNvSpPr>
          <p:nvPr>
            <p:ph type="title"/>
          </p:nvPr>
        </p:nvSpPr>
        <p:spPr/>
        <p:txBody>
          <a:bodyPr/>
          <a:lstStyle/>
          <a:p>
            <a:pPr algn="ctr"/>
            <a:r>
              <a:rPr lang="en-GB" b="1" dirty="0"/>
              <a:t>Collectors and digital philately 4</a:t>
            </a:r>
          </a:p>
        </p:txBody>
      </p:sp>
      <p:sp>
        <p:nvSpPr>
          <p:cNvPr id="5" name="TextBox 4">
            <a:extLst>
              <a:ext uri="{FF2B5EF4-FFF2-40B4-BE49-F238E27FC236}">
                <a16:creationId xmlns:a16="http://schemas.microsoft.com/office/drawing/2014/main" id="{7218B308-0D80-9DCE-683F-07DAD9F23ECD}"/>
              </a:ext>
            </a:extLst>
          </p:cNvPr>
          <p:cNvSpPr txBox="1"/>
          <p:nvPr/>
        </p:nvSpPr>
        <p:spPr>
          <a:xfrm>
            <a:off x="647999" y="2340000"/>
            <a:ext cx="7676193" cy="4154984"/>
          </a:xfrm>
          <a:prstGeom prst="rect">
            <a:avLst/>
          </a:prstGeom>
          <a:noFill/>
        </p:spPr>
        <p:txBody>
          <a:bodyPr wrap="square" rtlCol="0">
            <a:spAutoFit/>
          </a:bodyPr>
          <a:lstStyle/>
          <a:p>
            <a:r>
              <a:rPr lang="en-GB" sz="2400" b="1" dirty="0"/>
              <a:t>Would I be interested in a digital product? </a:t>
            </a:r>
            <a:r>
              <a:rPr lang="en-GB" sz="2400" dirty="0"/>
              <a:t>I am squarely in the ‘older collector’ bracket. I am cautious about crypto and the palaver of ‘Ether’ or ‘Matic’, and setting up a crypto wallet. I also like to handle and admire the stamps I collect. </a:t>
            </a:r>
          </a:p>
          <a:p>
            <a:endParaRPr lang="en-GB" sz="2400" dirty="0"/>
          </a:p>
          <a:p>
            <a:r>
              <a:rPr lang="en-GB" sz="2400" dirty="0"/>
              <a:t>But I could be interested in the right product, especially art-work based. The iconic </a:t>
            </a:r>
            <a:r>
              <a:rPr lang="en-GB" sz="2400" dirty="0" err="1"/>
              <a:t>Fievet</a:t>
            </a:r>
            <a:r>
              <a:rPr lang="en-GB" sz="2400" dirty="0"/>
              <a:t> designs for the Nigeria 1953 QEII set might make excellent digital offerings…</a:t>
            </a:r>
          </a:p>
          <a:p>
            <a:endParaRPr lang="en-GB" sz="2400" dirty="0"/>
          </a:p>
          <a:p>
            <a:r>
              <a:rPr lang="en-GB" sz="2400" dirty="0"/>
              <a:t>But would I buy a NIPOST </a:t>
            </a:r>
            <a:r>
              <a:rPr lang="en-GB" sz="2400" dirty="0" err="1"/>
              <a:t>cryptostamp</a:t>
            </a:r>
            <a:r>
              <a:rPr lang="en-GB" sz="2400" dirty="0"/>
              <a:t> which does not have direct connection to Nigerian postal service? No thanks!</a:t>
            </a:r>
          </a:p>
        </p:txBody>
      </p:sp>
      <p:pic>
        <p:nvPicPr>
          <p:cNvPr id="4" name="Picture 3">
            <a:extLst>
              <a:ext uri="{FF2B5EF4-FFF2-40B4-BE49-F238E27FC236}">
                <a16:creationId xmlns:a16="http://schemas.microsoft.com/office/drawing/2014/main" id="{67024EAD-580C-1795-6AEF-50E4CD8B9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240" y="1888655"/>
            <a:ext cx="2851435" cy="1847771"/>
          </a:xfrm>
          <a:prstGeom prst="rect">
            <a:avLst/>
          </a:prstGeom>
        </p:spPr>
      </p:pic>
      <p:pic>
        <p:nvPicPr>
          <p:cNvPr id="7" name="Picture 6">
            <a:extLst>
              <a:ext uri="{FF2B5EF4-FFF2-40B4-BE49-F238E27FC236}">
                <a16:creationId xmlns:a16="http://schemas.microsoft.com/office/drawing/2014/main" id="{74BD642B-E1C2-DEBC-42F0-29CDB7470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325" y="3934393"/>
            <a:ext cx="3359626" cy="2554960"/>
          </a:xfrm>
          <a:prstGeom prst="rect">
            <a:avLst/>
          </a:prstGeom>
        </p:spPr>
      </p:pic>
    </p:spTree>
    <p:extLst>
      <p:ext uri="{BB962C8B-B14F-4D97-AF65-F5344CB8AC3E}">
        <p14:creationId xmlns:p14="http://schemas.microsoft.com/office/powerpoint/2010/main" val="13870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75D2-004B-A776-6878-969552E55E27}"/>
              </a:ext>
            </a:extLst>
          </p:cNvPr>
          <p:cNvSpPr>
            <a:spLocks noGrp="1"/>
          </p:cNvSpPr>
          <p:nvPr>
            <p:ph type="title"/>
          </p:nvPr>
        </p:nvSpPr>
        <p:spPr/>
        <p:txBody>
          <a:bodyPr/>
          <a:lstStyle/>
          <a:p>
            <a:pPr algn="ctr"/>
            <a:r>
              <a:rPr lang="en-GB" b="1" dirty="0"/>
              <a:t>Collectors and national philatelic services</a:t>
            </a:r>
          </a:p>
        </p:txBody>
      </p:sp>
      <p:sp>
        <p:nvSpPr>
          <p:cNvPr id="3" name="TextBox 2">
            <a:extLst>
              <a:ext uri="{FF2B5EF4-FFF2-40B4-BE49-F238E27FC236}">
                <a16:creationId xmlns:a16="http://schemas.microsoft.com/office/drawing/2014/main" id="{AC6C02D0-1A47-0168-1385-92DAC26158CB}"/>
              </a:ext>
            </a:extLst>
          </p:cNvPr>
          <p:cNvSpPr txBox="1"/>
          <p:nvPr/>
        </p:nvSpPr>
        <p:spPr>
          <a:xfrm>
            <a:off x="716691" y="2069629"/>
            <a:ext cx="7644714" cy="4247317"/>
          </a:xfrm>
          <a:prstGeom prst="rect">
            <a:avLst/>
          </a:prstGeom>
          <a:noFill/>
        </p:spPr>
        <p:txBody>
          <a:bodyPr wrap="square" rtlCol="0">
            <a:spAutoFit/>
          </a:bodyPr>
          <a:lstStyle/>
          <a:p>
            <a:r>
              <a:rPr lang="en-GB" dirty="0"/>
              <a:t>Good contacts help both sides! It is excellent that collectors are recognised as stakeholders in NIPOST’s philatelic policy. WASC values its contacts with NIPOST, and has been able to help, for instance with comments on stamp design, and research on postal history. I hope we can also provide useful input on stamp issuing policy.</a:t>
            </a:r>
          </a:p>
          <a:p>
            <a:endParaRPr lang="en-GB" dirty="0"/>
          </a:p>
          <a:p>
            <a:r>
              <a:rPr lang="en-GB" dirty="0"/>
              <a:t>Modern electronic communications and alternative delivery services have placed so many financial and operational pressures upon postal services.</a:t>
            </a:r>
          </a:p>
          <a:p>
            <a:endParaRPr lang="en-GB" dirty="0"/>
          </a:p>
          <a:p>
            <a:r>
              <a:rPr lang="en-GB" dirty="0"/>
              <a:t>Revenue is in short supply, and we support the exploration of extra sources of income. Digital stamps must be on the agenda, and I would like to offer a collector perspective on the opportunities and pitfalls that offering digital stamps can provide.</a:t>
            </a:r>
          </a:p>
          <a:p>
            <a:endParaRPr lang="en-GB" dirty="0"/>
          </a:p>
          <a:p>
            <a:r>
              <a:rPr lang="en-GB" dirty="0"/>
              <a:t> </a:t>
            </a:r>
          </a:p>
        </p:txBody>
      </p:sp>
      <p:pic>
        <p:nvPicPr>
          <p:cNvPr id="5" name="Picture 4">
            <a:extLst>
              <a:ext uri="{FF2B5EF4-FFF2-40B4-BE49-F238E27FC236}">
                <a16:creationId xmlns:a16="http://schemas.microsoft.com/office/drawing/2014/main" id="{DBA7A156-1C5E-CAD0-C452-3DE5C55F6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094" y="1979013"/>
            <a:ext cx="2906161" cy="4150574"/>
          </a:xfrm>
          <a:prstGeom prst="rect">
            <a:avLst/>
          </a:prstGeom>
        </p:spPr>
      </p:pic>
    </p:spTree>
    <p:extLst>
      <p:ext uri="{BB962C8B-B14F-4D97-AF65-F5344CB8AC3E}">
        <p14:creationId xmlns:p14="http://schemas.microsoft.com/office/powerpoint/2010/main" val="200991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406E-71BE-BF09-C643-88DD75E4B415}"/>
              </a:ext>
            </a:extLst>
          </p:cNvPr>
          <p:cNvSpPr>
            <a:spLocks noGrp="1"/>
          </p:cNvSpPr>
          <p:nvPr>
            <p:ph type="title"/>
          </p:nvPr>
        </p:nvSpPr>
        <p:spPr/>
        <p:txBody>
          <a:bodyPr/>
          <a:lstStyle/>
          <a:p>
            <a:pPr algn="ctr"/>
            <a:r>
              <a:rPr lang="en-GB" b="1" dirty="0"/>
              <a:t>Potential benefits</a:t>
            </a:r>
          </a:p>
        </p:txBody>
      </p:sp>
      <p:sp>
        <p:nvSpPr>
          <p:cNvPr id="3" name="TextBox 2">
            <a:extLst>
              <a:ext uri="{FF2B5EF4-FFF2-40B4-BE49-F238E27FC236}">
                <a16:creationId xmlns:a16="http://schemas.microsoft.com/office/drawing/2014/main" id="{BE617CEF-82E3-6F04-7315-9437E362A94F}"/>
              </a:ext>
            </a:extLst>
          </p:cNvPr>
          <p:cNvSpPr txBox="1"/>
          <p:nvPr/>
        </p:nvSpPr>
        <p:spPr>
          <a:xfrm>
            <a:off x="576649" y="1931266"/>
            <a:ext cx="8336692" cy="3970318"/>
          </a:xfrm>
          <a:prstGeom prst="rect">
            <a:avLst/>
          </a:prstGeom>
          <a:noFill/>
        </p:spPr>
        <p:txBody>
          <a:bodyPr wrap="square" rtlCol="0">
            <a:spAutoFit/>
          </a:bodyPr>
          <a:lstStyle/>
          <a:p>
            <a:r>
              <a:rPr lang="en-GB" b="1" dirty="0"/>
              <a:t>Extra revenue: </a:t>
            </a:r>
            <a:r>
              <a:rPr lang="en-GB" dirty="0"/>
              <a:t>Can digital stamps bring extra revenue? Potentially “yes”, provided they can be produced profitably and are effectively marketed. That requires making good choices between all the various formats available, and an effective marketing campaign to reach collectors and investors. Pricing has to be sensible, and we would suggest that the offering should not require crypto-savvy for the initial purchase. Making use of philatelic legacy design is a good place to start. </a:t>
            </a:r>
          </a:p>
          <a:p>
            <a:endParaRPr lang="en-GB" b="1" dirty="0"/>
          </a:p>
          <a:p>
            <a:r>
              <a:rPr lang="en-GB" b="1" dirty="0"/>
              <a:t>More engagement: </a:t>
            </a:r>
            <a:r>
              <a:rPr lang="en-GB" dirty="0"/>
              <a:t>Generating interest and excitement through clever marrying of good design and the added-values made possible with digital technology, will bring in new collectors and can help fulfil the mission to educate and promote national identity. </a:t>
            </a:r>
          </a:p>
          <a:p>
            <a:endParaRPr lang="en-GB" b="1" dirty="0"/>
          </a:p>
          <a:p>
            <a:r>
              <a:rPr lang="en-GB" b="1" dirty="0"/>
              <a:t>Greater operational efficiency: </a:t>
            </a:r>
            <a:r>
              <a:rPr lang="en-GB" dirty="0"/>
              <a:t>Some aspects of digital, such as QR codes, enable better sender to recipient tracking, with greater transparency and trust in postal services. However, the cost of the equipment to enable this may be prohibitive.</a:t>
            </a:r>
          </a:p>
        </p:txBody>
      </p:sp>
      <p:pic>
        <p:nvPicPr>
          <p:cNvPr id="5" name="Picture 4">
            <a:extLst>
              <a:ext uri="{FF2B5EF4-FFF2-40B4-BE49-F238E27FC236}">
                <a16:creationId xmlns:a16="http://schemas.microsoft.com/office/drawing/2014/main" id="{208FB93A-0186-CBC1-45D8-EDC302ECF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7285" y="1402388"/>
            <a:ext cx="1097731" cy="1325563"/>
          </a:xfrm>
          <a:prstGeom prst="rect">
            <a:avLst/>
          </a:prstGeom>
        </p:spPr>
      </p:pic>
      <p:sp>
        <p:nvSpPr>
          <p:cNvPr id="6" name="TextBox 5">
            <a:extLst>
              <a:ext uri="{FF2B5EF4-FFF2-40B4-BE49-F238E27FC236}">
                <a16:creationId xmlns:a16="http://schemas.microsoft.com/office/drawing/2014/main" id="{6DFD1246-6213-68E1-1E03-21F5ADE0DB77}"/>
              </a:ext>
            </a:extLst>
          </p:cNvPr>
          <p:cNvSpPr txBox="1"/>
          <p:nvPr/>
        </p:nvSpPr>
        <p:spPr>
          <a:xfrm>
            <a:off x="8913341" y="2907546"/>
            <a:ext cx="2965621" cy="646331"/>
          </a:xfrm>
          <a:prstGeom prst="rect">
            <a:avLst/>
          </a:prstGeom>
          <a:noFill/>
        </p:spPr>
        <p:txBody>
          <a:bodyPr wrap="square" rtlCol="0">
            <a:spAutoFit/>
          </a:bodyPr>
          <a:lstStyle/>
          <a:p>
            <a:pPr algn="ctr"/>
            <a:r>
              <a:rPr lang="en-GB" dirty="0"/>
              <a:t>Cote D’Ivoire crypto stamp design from legacy</a:t>
            </a:r>
          </a:p>
        </p:txBody>
      </p:sp>
      <p:sp>
        <p:nvSpPr>
          <p:cNvPr id="7" name="TextBox 6">
            <a:extLst>
              <a:ext uri="{FF2B5EF4-FFF2-40B4-BE49-F238E27FC236}">
                <a16:creationId xmlns:a16="http://schemas.microsoft.com/office/drawing/2014/main" id="{BCB02DA2-05F2-1379-4B22-7F5FF8FA46A7}"/>
              </a:ext>
            </a:extLst>
          </p:cNvPr>
          <p:cNvSpPr txBox="1"/>
          <p:nvPr/>
        </p:nvSpPr>
        <p:spPr>
          <a:xfrm>
            <a:off x="9275805" y="5738345"/>
            <a:ext cx="2471351" cy="646331"/>
          </a:xfrm>
          <a:prstGeom prst="rect">
            <a:avLst/>
          </a:prstGeom>
          <a:noFill/>
        </p:spPr>
        <p:txBody>
          <a:bodyPr wrap="square" rtlCol="0">
            <a:spAutoFit/>
          </a:bodyPr>
          <a:lstStyle/>
          <a:p>
            <a:pPr algn="ctr"/>
            <a:r>
              <a:rPr lang="en-GB" dirty="0"/>
              <a:t>USPS partner</a:t>
            </a:r>
          </a:p>
          <a:p>
            <a:pPr algn="ctr"/>
            <a:r>
              <a:rPr lang="en-GB" dirty="0"/>
              <a:t>with </a:t>
            </a:r>
            <a:r>
              <a:rPr lang="en-GB" dirty="0" err="1"/>
              <a:t>VeVe</a:t>
            </a:r>
            <a:r>
              <a:rPr lang="en-GB" dirty="0"/>
              <a:t> on new issue</a:t>
            </a:r>
          </a:p>
        </p:txBody>
      </p:sp>
      <p:pic>
        <p:nvPicPr>
          <p:cNvPr id="9" name="Picture 8">
            <a:extLst>
              <a:ext uri="{FF2B5EF4-FFF2-40B4-BE49-F238E27FC236}">
                <a16:creationId xmlns:a16="http://schemas.microsoft.com/office/drawing/2014/main" id="{A36397CD-8F56-3F47-64F1-1CBFBB9C8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797" y="3749999"/>
            <a:ext cx="1801368" cy="1792224"/>
          </a:xfrm>
          <a:prstGeom prst="rect">
            <a:avLst/>
          </a:prstGeom>
        </p:spPr>
      </p:pic>
    </p:spTree>
    <p:extLst>
      <p:ext uri="{BB962C8B-B14F-4D97-AF65-F5344CB8AC3E}">
        <p14:creationId xmlns:p14="http://schemas.microsoft.com/office/powerpoint/2010/main" val="388574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C9C2-6D8A-0090-52F2-E6FBB9C2E080}"/>
              </a:ext>
            </a:extLst>
          </p:cNvPr>
          <p:cNvSpPr>
            <a:spLocks noGrp="1"/>
          </p:cNvSpPr>
          <p:nvPr>
            <p:ph type="title"/>
          </p:nvPr>
        </p:nvSpPr>
        <p:spPr>
          <a:xfrm>
            <a:off x="838200" y="365125"/>
            <a:ext cx="10515600" cy="952929"/>
          </a:xfrm>
        </p:spPr>
        <p:txBody>
          <a:bodyPr/>
          <a:lstStyle/>
          <a:p>
            <a:pPr algn="ctr"/>
            <a:r>
              <a:rPr lang="en-GB" b="1" dirty="0"/>
              <a:t>Potential pitfalls</a:t>
            </a:r>
          </a:p>
        </p:txBody>
      </p:sp>
      <p:sp>
        <p:nvSpPr>
          <p:cNvPr id="4" name="TextBox 3">
            <a:extLst>
              <a:ext uri="{FF2B5EF4-FFF2-40B4-BE49-F238E27FC236}">
                <a16:creationId xmlns:a16="http://schemas.microsoft.com/office/drawing/2014/main" id="{C9E79322-A39B-A78D-0D82-3A56C1B1B527}"/>
              </a:ext>
            </a:extLst>
          </p:cNvPr>
          <p:cNvSpPr txBox="1"/>
          <p:nvPr/>
        </p:nvSpPr>
        <p:spPr>
          <a:xfrm>
            <a:off x="626076" y="2133601"/>
            <a:ext cx="11203459" cy="3416320"/>
          </a:xfrm>
          <a:prstGeom prst="rect">
            <a:avLst/>
          </a:prstGeom>
          <a:noFill/>
        </p:spPr>
        <p:txBody>
          <a:bodyPr wrap="square" rtlCol="0">
            <a:spAutoFit/>
          </a:bodyPr>
          <a:lstStyle/>
          <a:p>
            <a:r>
              <a:rPr lang="en-GB" b="1" dirty="0"/>
              <a:t>Wrong product: </a:t>
            </a:r>
            <a:r>
              <a:rPr lang="en-GB" dirty="0"/>
              <a:t>There are many options for publishing </a:t>
            </a:r>
            <a:r>
              <a:rPr lang="en-GB" dirty="0" err="1"/>
              <a:t>cryptostamps</a:t>
            </a:r>
            <a:r>
              <a:rPr lang="en-GB" dirty="0"/>
              <a:t>, in terms of what is provided, inducements, pricing, tie-in with postal services, marketing arrangements, who to partner with etc. It is unlikely that the big money days of early NFT will repeat, and so choosing the target market and product is vital for success </a:t>
            </a:r>
          </a:p>
          <a:p>
            <a:endParaRPr lang="en-GB" dirty="0"/>
          </a:p>
          <a:p>
            <a:r>
              <a:rPr lang="en-GB" b="1" dirty="0"/>
              <a:t>Mixed messaging: </a:t>
            </a:r>
            <a:r>
              <a:rPr lang="en-GB" dirty="0"/>
              <a:t>The range of possible products can create confusion for the purchaser: “Can it be used for postage?”, “Do I need  Bitcoin to buy it?’, “what am I getting for my money?” are just some of the questions that marketing has to make clear, even for tech-savvy customers. </a:t>
            </a:r>
          </a:p>
          <a:p>
            <a:endParaRPr lang="en-GB" dirty="0"/>
          </a:p>
          <a:p>
            <a:r>
              <a:rPr lang="en-GB" b="1" dirty="0"/>
              <a:t>‘Eye off the ball’: </a:t>
            </a:r>
            <a:r>
              <a:rPr lang="en-GB" dirty="0"/>
              <a:t>Philatelic services generally have limited resources, and there is a risk that the complexities and novelty of </a:t>
            </a:r>
            <a:r>
              <a:rPr lang="en-GB" dirty="0" err="1"/>
              <a:t>crytostamps</a:t>
            </a:r>
            <a:r>
              <a:rPr lang="en-GB" dirty="0"/>
              <a:t> will take attention away from day-to-day business. There will be an ‘opportunity cost’ involved not just in terms of time and money, but also perhaps in other aspects of philatelic outreach – will engagement with young collectors be overlooked for instance?</a:t>
            </a:r>
          </a:p>
        </p:txBody>
      </p:sp>
    </p:spTree>
    <p:extLst>
      <p:ext uri="{BB962C8B-B14F-4D97-AF65-F5344CB8AC3E}">
        <p14:creationId xmlns:p14="http://schemas.microsoft.com/office/powerpoint/2010/main" val="205769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6A12-587F-3019-B221-ED86E47B6C3A}"/>
              </a:ext>
            </a:extLst>
          </p:cNvPr>
          <p:cNvSpPr>
            <a:spLocks noGrp="1"/>
          </p:cNvSpPr>
          <p:nvPr>
            <p:ph type="title"/>
          </p:nvPr>
        </p:nvSpPr>
        <p:spPr/>
        <p:txBody>
          <a:bodyPr>
            <a:normAutofit/>
          </a:bodyPr>
          <a:lstStyle/>
          <a:p>
            <a:pPr algn="ctr"/>
            <a:r>
              <a:rPr lang="en-GB" sz="4800" b="1" dirty="0"/>
              <a:t>And finally…</a:t>
            </a:r>
          </a:p>
        </p:txBody>
      </p:sp>
      <p:sp>
        <p:nvSpPr>
          <p:cNvPr id="3" name="TextBox 2">
            <a:extLst>
              <a:ext uri="{FF2B5EF4-FFF2-40B4-BE49-F238E27FC236}">
                <a16:creationId xmlns:a16="http://schemas.microsoft.com/office/drawing/2014/main" id="{E1CA4BB4-5BA8-A47D-42A8-BB0031B061A4}"/>
              </a:ext>
            </a:extLst>
          </p:cNvPr>
          <p:cNvSpPr txBox="1"/>
          <p:nvPr/>
        </p:nvSpPr>
        <p:spPr>
          <a:xfrm>
            <a:off x="1173892" y="2240692"/>
            <a:ext cx="9844216" cy="4001095"/>
          </a:xfrm>
          <a:prstGeom prst="rect">
            <a:avLst/>
          </a:prstGeom>
          <a:noFill/>
        </p:spPr>
        <p:txBody>
          <a:bodyPr wrap="square" rtlCol="0">
            <a:spAutoFit/>
          </a:bodyPr>
          <a:lstStyle/>
          <a:p>
            <a:pPr algn="ctr"/>
            <a:r>
              <a:rPr lang="en-GB" sz="4000" dirty="0"/>
              <a:t>Thank you for listening. And thanks to PAPU and NIPOST for giving me the opportunity to address you.</a:t>
            </a:r>
          </a:p>
          <a:p>
            <a:pPr algn="ctr"/>
            <a:endParaRPr lang="en-GB" sz="4000" dirty="0"/>
          </a:p>
          <a:p>
            <a:pPr algn="ctr"/>
            <a:r>
              <a:rPr lang="en-GB" sz="4000" dirty="0"/>
              <a:t>With very best wishes for the future.</a:t>
            </a:r>
          </a:p>
          <a:p>
            <a:endParaRPr lang="en-GB" dirty="0"/>
          </a:p>
          <a:p>
            <a:pPr algn="r"/>
            <a:r>
              <a:rPr lang="en-GB" dirty="0"/>
              <a:t>Paul Redhead</a:t>
            </a:r>
          </a:p>
          <a:p>
            <a:pPr algn="r"/>
            <a:r>
              <a:rPr lang="en-GB" dirty="0"/>
              <a:t>WASC</a:t>
            </a:r>
          </a:p>
        </p:txBody>
      </p:sp>
    </p:spTree>
    <p:extLst>
      <p:ext uri="{BB962C8B-B14F-4D97-AF65-F5344CB8AC3E}">
        <p14:creationId xmlns:p14="http://schemas.microsoft.com/office/powerpoint/2010/main" val="358695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4519-EBF6-1C26-4737-C6D56DDF9230}"/>
              </a:ext>
            </a:extLst>
          </p:cNvPr>
          <p:cNvSpPr>
            <a:spLocks noGrp="1"/>
          </p:cNvSpPr>
          <p:nvPr>
            <p:ph type="title"/>
          </p:nvPr>
        </p:nvSpPr>
        <p:spPr/>
        <p:txBody>
          <a:bodyPr/>
          <a:lstStyle/>
          <a:p>
            <a:pPr algn="ctr"/>
            <a:r>
              <a:rPr lang="en-GB" b="1" dirty="0"/>
              <a:t>Introduction</a:t>
            </a:r>
          </a:p>
        </p:txBody>
      </p:sp>
      <p:sp>
        <p:nvSpPr>
          <p:cNvPr id="3" name="Content Placeholder 2">
            <a:extLst>
              <a:ext uri="{FF2B5EF4-FFF2-40B4-BE49-F238E27FC236}">
                <a16:creationId xmlns:a16="http://schemas.microsoft.com/office/drawing/2014/main" id="{894024DE-37C3-308A-F2BD-06E449FB3872}"/>
              </a:ext>
            </a:extLst>
          </p:cNvPr>
          <p:cNvSpPr>
            <a:spLocks noGrp="1"/>
          </p:cNvSpPr>
          <p:nvPr>
            <p:ph idx="1"/>
          </p:nvPr>
        </p:nvSpPr>
        <p:spPr>
          <a:xfrm>
            <a:off x="838200" y="2234016"/>
            <a:ext cx="10515600" cy="1127022"/>
          </a:xfrm>
        </p:spPr>
        <p:txBody>
          <a:bodyPr>
            <a:normAutofit/>
          </a:bodyPr>
          <a:lstStyle/>
          <a:p>
            <a:pPr marL="0" indent="0" algn="ctr">
              <a:buNone/>
            </a:pPr>
            <a:r>
              <a:rPr lang="en-GB" sz="2400" dirty="0"/>
              <a:t>How do we stamp collectors react to digital stamps, and how might that help postal authorities in making decisions about their own digital opportunities?</a:t>
            </a:r>
          </a:p>
          <a:p>
            <a:pPr marL="0" indent="0">
              <a:buNone/>
            </a:pPr>
            <a:endParaRPr lang="en-GB" sz="1000" dirty="0"/>
          </a:p>
        </p:txBody>
      </p:sp>
      <p:pic>
        <p:nvPicPr>
          <p:cNvPr id="5" name="Picture 4">
            <a:extLst>
              <a:ext uri="{FF2B5EF4-FFF2-40B4-BE49-F238E27FC236}">
                <a16:creationId xmlns:a16="http://schemas.microsoft.com/office/drawing/2014/main" id="{8A5CA740-CC49-36F6-B326-F8CE8549B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774" y="3756086"/>
            <a:ext cx="1380309" cy="1563131"/>
          </a:xfrm>
          <a:prstGeom prst="rect">
            <a:avLst/>
          </a:prstGeom>
        </p:spPr>
      </p:pic>
      <p:sp>
        <p:nvSpPr>
          <p:cNvPr id="6" name="TextBox 5">
            <a:extLst>
              <a:ext uri="{FF2B5EF4-FFF2-40B4-BE49-F238E27FC236}">
                <a16:creationId xmlns:a16="http://schemas.microsoft.com/office/drawing/2014/main" id="{B8266039-0947-A73F-DF01-4BDD9363D2DC}"/>
              </a:ext>
            </a:extLst>
          </p:cNvPr>
          <p:cNvSpPr txBox="1"/>
          <p:nvPr/>
        </p:nvSpPr>
        <p:spPr>
          <a:xfrm>
            <a:off x="2405448" y="3429000"/>
            <a:ext cx="6779740" cy="2185214"/>
          </a:xfrm>
          <a:prstGeom prst="rect">
            <a:avLst/>
          </a:prstGeom>
          <a:noFill/>
        </p:spPr>
        <p:txBody>
          <a:bodyPr wrap="square" rtlCol="0">
            <a:spAutoFit/>
          </a:bodyPr>
          <a:lstStyle/>
          <a:p>
            <a:r>
              <a:rPr lang="en-GB" b="1" dirty="0"/>
              <a:t>WASC, the West Africa Study Circle</a:t>
            </a:r>
          </a:p>
          <a:p>
            <a:pPr marL="285750" indent="-285750">
              <a:spcBef>
                <a:spcPts val="1200"/>
              </a:spcBef>
              <a:buFont typeface="Arial" panose="020B0604020202020204" pitchFamily="34" charset="0"/>
              <a:buChar char="•"/>
            </a:pPr>
            <a:r>
              <a:rPr lang="en-GB" dirty="0"/>
              <a:t>dedicated to the study of West African philately</a:t>
            </a:r>
          </a:p>
          <a:p>
            <a:pPr marL="285750" indent="-285750">
              <a:buFont typeface="Arial" panose="020B0604020202020204" pitchFamily="34" charset="0"/>
              <a:buChar char="•"/>
            </a:pPr>
            <a:r>
              <a:rPr lang="en-GB" dirty="0"/>
              <a:t>75</a:t>
            </a:r>
            <a:r>
              <a:rPr lang="en-GB" baseline="30000" dirty="0"/>
              <a:t>th</a:t>
            </a:r>
            <a:r>
              <a:rPr lang="en-GB" dirty="0"/>
              <a:t> anniversary this year</a:t>
            </a:r>
          </a:p>
          <a:p>
            <a:pPr marL="285750" indent="-285750">
              <a:buFont typeface="Arial" panose="020B0604020202020204" pitchFamily="34" charset="0"/>
              <a:buChar char="•"/>
            </a:pPr>
            <a:r>
              <a:rPr lang="en-GB" dirty="0"/>
              <a:t>Just over 200 members</a:t>
            </a:r>
          </a:p>
          <a:p>
            <a:pPr marL="285750" indent="-285750">
              <a:buFont typeface="Arial" panose="020B0604020202020204" pitchFamily="34" charset="0"/>
              <a:buChar char="•"/>
            </a:pPr>
            <a:r>
              <a:rPr lang="en-GB" dirty="0"/>
              <a:t>Proud to have active members in Nigeria and a good relationship with NIPOST</a:t>
            </a:r>
          </a:p>
          <a:p>
            <a:pPr marL="285750" indent="-285750">
              <a:buFont typeface="Arial" panose="020B0604020202020204" pitchFamily="34" charset="0"/>
              <a:buChar char="•"/>
            </a:pPr>
            <a:r>
              <a:rPr lang="en-GB" dirty="0"/>
              <a:t>But the views in this talk are just my personal opinions!</a:t>
            </a:r>
          </a:p>
        </p:txBody>
      </p:sp>
    </p:spTree>
    <p:extLst>
      <p:ext uri="{BB962C8B-B14F-4D97-AF65-F5344CB8AC3E}">
        <p14:creationId xmlns:p14="http://schemas.microsoft.com/office/powerpoint/2010/main" val="77806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E709-ADA7-9AA4-AAC7-6489489BE0AF}"/>
              </a:ext>
            </a:extLst>
          </p:cNvPr>
          <p:cNvSpPr>
            <a:spLocks noGrp="1"/>
          </p:cNvSpPr>
          <p:nvPr>
            <p:ph type="title"/>
          </p:nvPr>
        </p:nvSpPr>
        <p:spPr/>
        <p:txBody>
          <a:bodyPr/>
          <a:lstStyle/>
          <a:p>
            <a:pPr algn="ctr"/>
            <a:r>
              <a:rPr lang="en-GB" b="1" dirty="0"/>
              <a:t>What do we mean by philately?</a:t>
            </a:r>
          </a:p>
        </p:txBody>
      </p:sp>
      <p:sp>
        <p:nvSpPr>
          <p:cNvPr id="3" name="TextBox 2">
            <a:extLst>
              <a:ext uri="{FF2B5EF4-FFF2-40B4-BE49-F238E27FC236}">
                <a16:creationId xmlns:a16="http://schemas.microsoft.com/office/drawing/2014/main" id="{00319771-BCB9-0941-5614-5A4538780D71}"/>
              </a:ext>
            </a:extLst>
          </p:cNvPr>
          <p:cNvSpPr txBox="1"/>
          <p:nvPr/>
        </p:nvSpPr>
        <p:spPr>
          <a:xfrm>
            <a:off x="677917" y="2601310"/>
            <a:ext cx="11114689" cy="2677656"/>
          </a:xfrm>
          <a:prstGeom prst="rect">
            <a:avLst/>
          </a:prstGeom>
          <a:noFill/>
        </p:spPr>
        <p:txBody>
          <a:bodyPr wrap="square" rtlCol="0">
            <a:spAutoFit/>
          </a:bodyPr>
          <a:lstStyle/>
          <a:p>
            <a:r>
              <a:rPr lang="en-GB" sz="2400" dirty="0"/>
              <a:t>‘</a:t>
            </a:r>
            <a:r>
              <a:rPr lang="en-GB" sz="2400" i="1" dirty="0"/>
              <a:t>Philately, the Art of collecting, studying, and keeping of postage stamps and other artifacts of postal history has grown over the years from a mere hobby to become a multi-billion dollars business across the world. Moreover, it has succeeded in adding values to the global postal services, not only in revenue generation, but also in the area of promotion of global heritage, values and social interactions</a:t>
            </a:r>
            <a:r>
              <a:rPr lang="en-GB" sz="2400" dirty="0"/>
              <a:t>’</a:t>
            </a:r>
          </a:p>
          <a:p>
            <a:endParaRPr lang="en-GB" sz="2400" dirty="0"/>
          </a:p>
          <a:p>
            <a:pPr algn="r"/>
            <a:r>
              <a:rPr lang="en-GB" sz="2000" dirty="0"/>
              <a:t>The Nigerian Philately Policy, published by NIPOST in 2015     </a:t>
            </a:r>
          </a:p>
        </p:txBody>
      </p:sp>
    </p:spTree>
    <p:extLst>
      <p:ext uri="{BB962C8B-B14F-4D97-AF65-F5344CB8AC3E}">
        <p14:creationId xmlns:p14="http://schemas.microsoft.com/office/powerpoint/2010/main" val="30139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1EF7-9EDC-3E93-6F55-BE943CB1A3C1}"/>
              </a:ext>
            </a:extLst>
          </p:cNvPr>
          <p:cNvSpPr>
            <a:spLocks noGrp="1"/>
          </p:cNvSpPr>
          <p:nvPr>
            <p:ph type="title"/>
          </p:nvPr>
        </p:nvSpPr>
        <p:spPr>
          <a:xfrm>
            <a:off x="838200" y="349359"/>
            <a:ext cx="10515600" cy="1325563"/>
          </a:xfrm>
        </p:spPr>
        <p:txBody>
          <a:bodyPr/>
          <a:lstStyle/>
          <a:p>
            <a:pPr algn="ctr"/>
            <a:r>
              <a:rPr lang="en-GB" b="1" dirty="0"/>
              <a:t>People love to collect</a:t>
            </a:r>
          </a:p>
        </p:txBody>
      </p:sp>
      <p:pic>
        <p:nvPicPr>
          <p:cNvPr id="6" name="Picture 5">
            <a:extLst>
              <a:ext uri="{FF2B5EF4-FFF2-40B4-BE49-F238E27FC236}">
                <a16:creationId xmlns:a16="http://schemas.microsoft.com/office/drawing/2014/main" id="{C170118A-CEE5-EFC4-F20E-AD789D042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5235">
            <a:off x="9357932" y="616576"/>
            <a:ext cx="1953955" cy="2714788"/>
          </a:xfrm>
          <a:prstGeom prst="rect">
            <a:avLst/>
          </a:prstGeom>
        </p:spPr>
      </p:pic>
      <p:pic>
        <p:nvPicPr>
          <p:cNvPr id="8" name="Picture 7">
            <a:extLst>
              <a:ext uri="{FF2B5EF4-FFF2-40B4-BE49-F238E27FC236}">
                <a16:creationId xmlns:a16="http://schemas.microsoft.com/office/drawing/2014/main" id="{1605414D-D42F-2E8D-4B6E-89D5B63D7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59870">
            <a:off x="844247" y="1270831"/>
            <a:ext cx="2483234" cy="2039627"/>
          </a:xfrm>
          <a:prstGeom prst="rect">
            <a:avLst/>
          </a:prstGeom>
        </p:spPr>
      </p:pic>
      <p:pic>
        <p:nvPicPr>
          <p:cNvPr id="10" name="Picture 9">
            <a:extLst>
              <a:ext uri="{FF2B5EF4-FFF2-40B4-BE49-F238E27FC236}">
                <a16:creationId xmlns:a16="http://schemas.microsoft.com/office/drawing/2014/main" id="{070A0C3F-153F-C478-79A4-30F72C477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570" y="1484947"/>
            <a:ext cx="1879461" cy="2721428"/>
          </a:xfrm>
          <a:prstGeom prst="rect">
            <a:avLst/>
          </a:prstGeom>
        </p:spPr>
      </p:pic>
      <p:pic>
        <p:nvPicPr>
          <p:cNvPr id="12" name="Picture 11">
            <a:extLst>
              <a:ext uri="{FF2B5EF4-FFF2-40B4-BE49-F238E27FC236}">
                <a16:creationId xmlns:a16="http://schemas.microsoft.com/office/drawing/2014/main" id="{896E5E47-73A4-9B83-61EC-1A92B536F2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3721">
            <a:off x="8318814" y="3744726"/>
            <a:ext cx="2137776" cy="2577045"/>
          </a:xfrm>
          <a:prstGeom prst="rect">
            <a:avLst/>
          </a:prstGeom>
        </p:spPr>
      </p:pic>
      <p:pic>
        <p:nvPicPr>
          <p:cNvPr id="14" name="Picture 13">
            <a:extLst>
              <a:ext uri="{FF2B5EF4-FFF2-40B4-BE49-F238E27FC236}">
                <a16:creationId xmlns:a16="http://schemas.microsoft.com/office/drawing/2014/main" id="{8F588B1B-7058-0292-6135-4E4989B3EB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6720" y="4206375"/>
            <a:ext cx="2302266" cy="2302266"/>
          </a:xfrm>
          <a:prstGeom prst="rect">
            <a:avLst/>
          </a:prstGeom>
        </p:spPr>
      </p:pic>
      <p:pic>
        <p:nvPicPr>
          <p:cNvPr id="16" name="Picture 15">
            <a:extLst>
              <a:ext uri="{FF2B5EF4-FFF2-40B4-BE49-F238E27FC236}">
                <a16:creationId xmlns:a16="http://schemas.microsoft.com/office/drawing/2014/main" id="{5DC8BDB4-B2A7-991F-A097-2B1A5591AE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2570" y="4681133"/>
            <a:ext cx="1879461" cy="1874137"/>
          </a:xfrm>
          <a:prstGeom prst="rect">
            <a:avLst/>
          </a:prstGeom>
        </p:spPr>
      </p:pic>
    </p:spTree>
    <p:extLst>
      <p:ext uri="{BB962C8B-B14F-4D97-AF65-F5344CB8AC3E}">
        <p14:creationId xmlns:p14="http://schemas.microsoft.com/office/powerpoint/2010/main" val="73868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5947-3294-797C-9D8F-ADCC82B4D56C}"/>
              </a:ext>
            </a:extLst>
          </p:cNvPr>
          <p:cNvSpPr>
            <a:spLocks noGrp="1"/>
          </p:cNvSpPr>
          <p:nvPr>
            <p:ph type="title"/>
          </p:nvPr>
        </p:nvSpPr>
        <p:spPr>
          <a:xfrm>
            <a:off x="572814" y="660893"/>
            <a:ext cx="10515600" cy="1309797"/>
          </a:xfrm>
        </p:spPr>
        <p:txBody>
          <a:bodyPr/>
          <a:lstStyle/>
          <a:p>
            <a:pPr algn="ctr"/>
            <a:r>
              <a:rPr lang="en-GB" b="1" dirty="0"/>
              <a:t>What drives collectors?</a:t>
            </a:r>
            <a:r>
              <a:rPr lang="en-GB" dirty="0"/>
              <a:t> </a:t>
            </a:r>
          </a:p>
        </p:txBody>
      </p:sp>
      <p:sp>
        <p:nvSpPr>
          <p:cNvPr id="3" name="TextBox 2">
            <a:extLst>
              <a:ext uri="{FF2B5EF4-FFF2-40B4-BE49-F238E27FC236}">
                <a16:creationId xmlns:a16="http://schemas.microsoft.com/office/drawing/2014/main" id="{1D19B588-CEA7-9861-6134-A3FB25DAB3C7}"/>
              </a:ext>
            </a:extLst>
          </p:cNvPr>
          <p:cNvSpPr txBox="1"/>
          <p:nvPr/>
        </p:nvSpPr>
        <p:spPr>
          <a:xfrm>
            <a:off x="1103586" y="1328081"/>
            <a:ext cx="10547131" cy="3957145"/>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92CDABFE-5890-04D1-38FA-DE616DFD19C2}"/>
              </a:ext>
            </a:extLst>
          </p:cNvPr>
          <p:cNvSpPr txBox="1"/>
          <p:nvPr/>
        </p:nvSpPr>
        <p:spPr>
          <a:xfrm>
            <a:off x="822434" y="2900856"/>
            <a:ext cx="10547131" cy="387798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GB" sz="2400" b="1" dirty="0"/>
              <a:t>Ownership:</a:t>
            </a:r>
            <a:r>
              <a:rPr lang="en-GB" sz="2400" dirty="0"/>
              <a:t> to have something, to hold it, to look at it. </a:t>
            </a:r>
          </a:p>
          <a:p>
            <a:pPr marL="342900" indent="-342900">
              <a:spcBef>
                <a:spcPts val="1200"/>
              </a:spcBef>
              <a:buFont typeface="Arial" panose="020B0604020202020204" pitchFamily="34" charset="0"/>
              <a:buChar char="•"/>
            </a:pPr>
            <a:r>
              <a:rPr lang="en-GB" sz="2400" b="1" dirty="0"/>
              <a:t>Aesthetic pleasure: </a:t>
            </a:r>
            <a:r>
              <a:rPr lang="en-GB" sz="2400" dirty="0"/>
              <a:t>in appearance, the quality of design and execution </a:t>
            </a:r>
          </a:p>
          <a:p>
            <a:pPr marL="342900" indent="-342900">
              <a:spcBef>
                <a:spcPts val="1200"/>
              </a:spcBef>
              <a:buFont typeface="Arial" panose="020B0604020202020204" pitchFamily="34" charset="0"/>
              <a:buChar char="•"/>
            </a:pPr>
            <a:r>
              <a:rPr lang="en-GB" sz="2400" b="1" dirty="0"/>
              <a:t>Investment:</a:t>
            </a:r>
            <a:r>
              <a:rPr lang="en-GB" sz="2400" dirty="0"/>
              <a:t> the hope that value will rise. </a:t>
            </a:r>
          </a:p>
          <a:p>
            <a:pPr marL="342900" indent="-342900">
              <a:spcBef>
                <a:spcPts val="1200"/>
              </a:spcBef>
              <a:buFont typeface="Arial" panose="020B0604020202020204" pitchFamily="34" charset="0"/>
              <a:buChar char="•"/>
            </a:pPr>
            <a:r>
              <a:rPr lang="en-GB" sz="2400" b="1" dirty="0"/>
              <a:t>Competition: </a:t>
            </a:r>
            <a:r>
              <a:rPr lang="en-GB" sz="2400" dirty="0"/>
              <a:t>to have the ‘best’ and to show it off</a:t>
            </a:r>
          </a:p>
          <a:p>
            <a:pPr marL="342900" indent="-342900">
              <a:spcBef>
                <a:spcPts val="1200"/>
              </a:spcBef>
              <a:buFont typeface="Arial" panose="020B0604020202020204" pitchFamily="34" charset="0"/>
              <a:buChar char="•"/>
            </a:pPr>
            <a:r>
              <a:rPr lang="en-GB" sz="2400" b="1" dirty="0"/>
              <a:t>Thrill of discovery: </a:t>
            </a:r>
            <a:r>
              <a:rPr lang="en-GB" sz="2400" dirty="0"/>
              <a:t>finding something rare</a:t>
            </a:r>
          </a:p>
          <a:p>
            <a:pPr marL="342900" indent="-342900">
              <a:spcBef>
                <a:spcPts val="1200"/>
              </a:spcBef>
              <a:buFont typeface="Arial" panose="020B0604020202020204" pitchFamily="34" charset="0"/>
              <a:buChar char="•"/>
            </a:pPr>
            <a:r>
              <a:rPr lang="en-GB" sz="2400" b="1" dirty="0"/>
              <a:t>Completion:</a:t>
            </a:r>
            <a:r>
              <a:rPr lang="en-GB" sz="2400" dirty="0"/>
              <a:t> "I’ve got the whole set". </a:t>
            </a:r>
          </a:p>
          <a:p>
            <a:pPr marL="342900" indent="-342900">
              <a:spcBef>
                <a:spcPts val="1200"/>
              </a:spcBef>
              <a:buFont typeface="Arial" panose="020B0604020202020204" pitchFamily="34" charset="0"/>
              <a:buChar char="•"/>
            </a:pPr>
            <a:r>
              <a:rPr lang="en-GB" sz="2400" b="1" dirty="0"/>
              <a:t>History:</a:t>
            </a:r>
            <a:r>
              <a:rPr lang="en-GB" sz="2400" dirty="0"/>
              <a:t>  objects reflect stories of why they were made and who made them</a:t>
            </a:r>
          </a:p>
          <a:p>
            <a:endParaRPr lang="en-GB" dirty="0"/>
          </a:p>
        </p:txBody>
      </p:sp>
      <p:sp>
        <p:nvSpPr>
          <p:cNvPr id="5" name="TextBox 4">
            <a:extLst>
              <a:ext uri="{FF2B5EF4-FFF2-40B4-BE49-F238E27FC236}">
                <a16:creationId xmlns:a16="http://schemas.microsoft.com/office/drawing/2014/main" id="{8090391C-DFA4-366B-F1C4-3DC5D6E6B263}"/>
              </a:ext>
            </a:extLst>
          </p:cNvPr>
          <p:cNvSpPr txBox="1"/>
          <p:nvPr/>
        </p:nvSpPr>
        <p:spPr>
          <a:xfrm>
            <a:off x="2207172" y="1970690"/>
            <a:ext cx="7015656" cy="523220"/>
          </a:xfrm>
          <a:prstGeom prst="rect">
            <a:avLst/>
          </a:prstGeom>
          <a:noFill/>
        </p:spPr>
        <p:txBody>
          <a:bodyPr wrap="square" rtlCol="0">
            <a:spAutoFit/>
          </a:bodyPr>
          <a:lstStyle/>
          <a:p>
            <a:pPr algn="ctr"/>
            <a:r>
              <a:rPr lang="en-GB" sz="2800" dirty="0"/>
              <a:t>A good collectible rings most of these bells!</a:t>
            </a:r>
          </a:p>
        </p:txBody>
      </p:sp>
    </p:spTree>
    <p:extLst>
      <p:ext uri="{BB962C8B-B14F-4D97-AF65-F5344CB8AC3E}">
        <p14:creationId xmlns:p14="http://schemas.microsoft.com/office/powerpoint/2010/main" val="119627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BBB1DF-B5BF-E9D1-2569-2455FB66A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156" y="2666494"/>
            <a:ext cx="2892394" cy="2324682"/>
          </a:xfrm>
          <a:prstGeom prst="rect">
            <a:avLst/>
          </a:prstGeom>
        </p:spPr>
      </p:pic>
      <p:sp>
        <p:nvSpPr>
          <p:cNvPr id="2" name="Title 1">
            <a:extLst>
              <a:ext uri="{FF2B5EF4-FFF2-40B4-BE49-F238E27FC236}">
                <a16:creationId xmlns:a16="http://schemas.microsoft.com/office/drawing/2014/main" id="{85E81AD3-5FF0-F1EE-2355-CAA3E1D1FF6D}"/>
              </a:ext>
            </a:extLst>
          </p:cNvPr>
          <p:cNvSpPr>
            <a:spLocks noGrp="1"/>
          </p:cNvSpPr>
          <p:nvPr>
            <p:ph type="title"/>
          </p:nvPr>
        </p:nvSpPr>
        <p:spPr/>
        <p:txBody>
          <a:bodyPr/>
          <a:lstStyle/>
          <a:p>
            <a:pPr algn="ctr"/>
            <a:r>
              <a:rPr lang="en-GB" b="1" dirty="0"/>
              <a:t>Stamp collectors – a conservative bunch?</a:t>
            </a:r>
          </a:p>
        </p:txBody>
      </p:sp>
      <p:sp>
        <p:nvSpPr>
          <p:cNvPr id="3" name="TextBox 2">
            <a:extLst>
              <a:ext uri="{FF2B5EF4-FFF2-40B4-BE49-F238E27FC236}">
                <a16:creationId xmlns:a16="http://schemas.microsoft.com/office/drawing/2014/main" id="{E90D393E-BA60-39A1-DA3A-A2A99C46CE58}"/>
              </a:ext>
            </a:extLst>
          </p:cNvPr>
          <p:cNvSpPr txBox="1"/>
          <p:nvPr/>
        </p:nvSpPr>
        <p:spPr>
          <a:xfrm>
            <a:off x="838201" y="1948401"/>
            <a:ext cx="10515600" cy="461665"/>
          </a:xfrm>
          <a:prstGeom prst="rect">
            <a:avLst/>
          </a:prstGeom>
          <a:noFill/>
        </p:spPr>
        <p:txBody>
          <a:bodyPr wrap="square" rtlCol="0">
            <a:spAutoFit/>
          </a:bodyPr>
          <a:lstStyle/>
          <a:p>
            <a:pPr algn="ctr"/>
            <a:r>
              <a:rPr lang="en-GB" sz="2400" dirty="0"/>
              <a:t>Yes and no. Look at how collectors have welcomed innovation  over the years </a:t>
            </a:r>
          </a:p>
        </p:txBody>
      </p:sp>
      <p:pic>
        <p:nvPicPr>
          <p:cNvPr id="5" name="Picture 4">
            <a:extLst>
              <a:ext uri="{FF2B5EF4-FFF2-40B4-BE49-F238E27FC236}">
                <a16:creationId xmlns:a16="http://schemas.microsoft.com/office/drawing/2014/main" id="{FD27CC97-D90C-4C77-0B69-B15361E23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15" y="2667779"/>
            <a:ext cx="1576179" cy="1816441"/>
          </a:xfrm>
          <a:prstGeom prst="rect">
            <a:avLst/>
          </a:prstGeom>
        </p:spPr>
      </p:pic>
      <p:pic>
        <p:nvPicPr>
          <p:cNvPr id="7" name="Picture 6">
            <a:extLst>
              <a:ext uri="{FF2B5EF4-FFF2-40B4-BE49-F238E27FC236}">
                <a16:creationId xmlns:a16="http://schemas.microsoft.com/office/drawing/2014/main" id="{E810FDEF-FE30-20CB-6B9E-0DB74D056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219" y="3797885"/>
            <a:ext cx="1433350" cy="1663426"/>
          </a:xfrm>
          <a:prstGeom prst="rect">
            <a:avLst/>
          </a:prstGeom>
        </p:spPr>
      </p:pic>
      <p:pic>
        <p:nvPicPr>
          <p:cNvPr id="11" name="Picture 10">
            <a:extLst>
              <a:ext uri="{FF2B5EF4-FFF2-40B4-BE49-F238E27FC236}">
                <a16:creationId xmlns:a16="http://schemas.microsoft.com/office/drawing/2014/main" id="{71F77EFC-6D6F-4645-0032-18468A8969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058" y="4159079"/>
            <a:ext cx="2419429" cy="2255677"/>
          </a:xfrm>
          <a:prstGeom prst="rect">
            <a:avLst/>
          </a:prstGeom>
        </p:spPr>
      </p:pic>
      <p:pic>
        <p:nvPicPr>
          <p:cNvPr id="13" name="Picture 12">
            <a:extLst>
              <a:ext uri="{FF2B5EF4-FFF2-40B4-BE49-F238E27FC236}">
                <a16:creationId xmlns:a16="http://schemas.microsoft.com/office/drawing/2014/main" id="{CC780D83-CE2D-84C0-A742-817FE0E644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1050" y="2779114"/>
            <a:ext cx="2099441" cy="2099441"/>
          </a:xfrm>
          <a:prstGeom prst="rect">
            <a:avLst/>
          </a:prstGeom>
        </p:spPr>
      </p:pic>
      <p:pic>
        <p:nvPicPr>
          <p:cNvPr id="15" name="Picture 14">
            <a:extLst>
              <a:ext uri="{FF2B5EF4-FFF2-40B4-BE49-F238E27FC236}">
                <a16:creationId xmlns:a16="http://schemas.microsoft.com/office/drawing/2014/main" id="{9A93E59F-073E-B129-AB73-D68C47A47D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8976" y="3856355"/>
            <a:ext cx="2520696" cy="2636520"/>
          </a:xfrm>
          <a:prstGeom prst="rect">
            <a:avLst/>
          </a:prstGeom>
        </p:spPr>
      </p:pic>
      <p:pic>
        <p:nvPicPr>
          <p:cNvPr id="17" name="Picture 16">
            <a:extLst>
              <a:ext uri="{FF2B5EF4-FFF2-40B4-BE49-F238E27FC236}">
                <a16:creationId xmlns:a16="http://schemas.microsoft.com/office/drawing/2014/main" id="{68F437CC-F62A-4B3D-3703-DC54133EB2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0656" y="3136977"/>
            <a:ext cx="1718588" cy="1343465"/>
          </a:xfrm>
          <a:prstGeom prst="rect">
            <a:avLst/>
          </a:prstGeom>
        </p:spPr>
      </p:pic>
      <p:pic>
        <p:nvPicPr>
          <p:cNvPr id="19" name="Picture 18">
            <a:extLst>
              <a:ext uri="{FF2B5EF4-FFF2-40B4-BE49-F238E27FC236}">
                <a16:creationId xmlns:a16="http://schemas.microsoft.com/office/drawing/2014/main" id="{E13C3A0B-FF35-3406-BB66-A73302E74A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0655" y="4763118"/>
            <a:ext cx="2326166" cy="1854607"/>
          </a:xfrm>
          <a:prstGeom prst="rect">
            <a:avLst/>
          </a:prstGeom>
        </p:spPr>
      </p:pic>
    </p:spTree>
    <p:extLst>
      <p:ext uri="{BB962C8B-B14F-4D97-AF65-F5344CB8AC3E}">
        <p14:creationId xmlns:p14="http://schemas.microsoft.com/office/powerpoint/2010/main" val="46711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FB9F-E9AC-8DD6-47B7-4E61772FA857}"/>
              </a:ext>
            </a:extLst>
          </p:cNvPr>
          <p:cNvSpPr>
            <a:spLocks noGrp="1"/>
          </p:cNvSpPr>
          <p:nvPr>
            <p:ph type="title"/>
          </p:nvPr>
        </p:nvSpPr>
        <p:spPr>
          <a:xfrm>
            <a:off x="838200" y="365126"/>
            <a:ext cx="10515600" cy="911882"/>
          </a:xfrm>
        </p:spPr>
        <p:txBody>
          <a:bodyPr/>
          <a:lstStyle/>
          <a:p>
            <a:pPr algn="ctr"/>
            <a:r>
              <a:rPr lang="en-GB" b="1" dirty="0"/>
              <a:t>Three sorts of stamp collector</a:t>
            </a:r>
          </a:p>
        </p:txBody>
      </p:sp>
      <p:sp>
        <p:nvSpPr>
          <p:cNvPr id="3" name="TextBox 2">
            <a:extLst>
              <a:ext uri="{FF2B5EF4-FFF2-40B4-BE49-F238E27FC236}">
                <a16:creationId xmlns:a16="http://schemas.microsoft.com/office/drawing/2014/main" id="{C468E494-2921-AD44-F3D7-74BC83F00E0F}"/>
              </a:ext>
            </a:extLst>
          </p:cNvPr>
          <p:cNvSpPr txBox="1"/>
          <p:nvPr/>
        </p:nvSpPr>
        <p:spPr>
          <a:xfrm>
            <a:off x="775138" y="1734207"/>
            <a:ext cx="10578662" cy="5262979"/>
          </a:xfrm>
          <a:prstGeom prst="rect">
            <a:avLst/>
          </a:prstGeom>
          <a:noFill/>
        </p:spPr>
        <p:txBody>
          <a:bodyPr wrap="square" rtlCol="0">
            <a:spAutoFit/>
          </a:bodyPr>
          <a:lstStyle/>
          <a:p>
            <a:r>
              <a:rPr lang="en-GB" sz="2400" b="1" dirty="0"/>
              <a:t>The young collector: </a:t>
            </a:r>
          </a:p>
          <a:p>
            <a:pPr marL="742950" lvl="1" indent="-285750">
              <a:buFont typeface="Arial" panose="020B0604020202020204" pitchFamily="34" charset="0"/>
              <a:buChar char="•"/>
            </a:pPr>
            <a:r>
              <a:rPr lang="en-GB" sz="2400" dirty="0"/>
              <a:t>Collects all world, enthusiastic, likes the pretty stuff </a:t>
            </a:r>
          </a:p>
          <a:p>
            <a:pPr marL="742950" lvl="1" indent="-285750">
              <a:buFont typeface="Arial" panose="020B0604020202020204" pitchFamily="34" charset="0"/>
              <a:buChar char="•"/>
            </a:pPr>
            <a:r>
              <a:rPr lang="en-GB" sz="2400" dirty="0"/>
              <a:t>Not much money</a:t>
            </a:r>
          </a:p>
          <a:p>
            <a:pPr marL="742950" lvl="1" indent="-285750">
              <a:buFont typeface="Arial" panose="020B0604020202020204" pitchFamily="34" charset="0"/>
              <a:buChar char="•"/>
            </a:pPr>
            <a:r>
              <a:rPr lang="en-GB" sz="2400" dirty="0"/>
              <a:t>Often stops in teen years</a:t>
            </a:r>
          </a:p>
          <a:p>
            <a:r>
              <a:rPr lang="en-GB" sz="2400" b="1" dirty="0"/>
              <a:t>The older collector</a:t>
            </a:r>
          </a:p>
          <a:p>
            <a:pPr marL="800100" lvl="1" indent="-342900">
              <a:buFont typeface="Arial" panose="020B0604020202020204" pitchFamily="34" charset="0"/>
              <a:buChar char="•"/>
            </a:pPr>
            <a:r>
              <a:rPr lang="en-GB" sz="2400" dirty="0"/>
              <a:t>May have collected as a youth</a:t>
            </a:r>
          </a:p>
          <a:p>
            <a:pPr marL="800100" lvl="1" indent="-342900">
              <a:buFont typeface="Arial" panose="020B0604020202020204" pitchFamily="34" charset="0"/>
              <a:buChar char="•"/>
            </a:pPr>
            <a:r>
              <a:rPr lang="en-GB" sz="2400" dirty="0"/>
              <a:t>Now has time and money</a:t>
            </a:r>
          </a:p>
          <a:p>
            <a:pPr marL="800100" lvl="1" indent="-342900">
              <a:buFont typeface="Arial" panose="020B0604020202020204" pitchFamily="34" charset="0"/>
              <a:buChar char="•"/>
            </a:pPr>
            <a:r>
              <a:rPr lang="en-GB" sz="2400" dirty="0"/>
              <a:t>Likely to specialise</a:t>
            </a:r>
          </a:p>
          <a:p>
            <a:pPr marL="800100" lvl="1" indent="-342900">
              <a:buFont typeface="Arial" panose="020B0604020202020204" pitchFamily="34" charset="0"/>
              <a:buChar char="•"/>
            </a:pPr>
            <a:r>
              <a:rPr lang="en-GB" sz="2400" dirty="0"/>
              <a:t>May be more conservative</a:t>
            </a:r>
          </a:p>
          <a:p>
            <a:r>
              <a:rPr lang="en-GB" sz="2400" b="1" dirty="0"/>
              <a:t>The new tech-savvy investor</a:t>
            </a:r>
          </a:p>
          <a:p>
            <a:pPr marL="742950" lvl="1" indent="-285750">
              <a:buFont typeface="Arial" panose="020B0604020202020204" pitchFamily="34" charset="0"/>
              <a:buChar char="•"/>
            </a:pPr>
            <a:r>
              <a:rPr lang="en-GB" sz="2400" dirty="0"/>
              <a:t>Very open to new technology</a:t>
            </a:r>
          </a:p>
          <a:p>
            <a:pPr marL="742950" lvl="1" indent="-285750">
              <a:buFont typeface="Arial" panose="020B0604020202020204" pitchFamily="34" charset="0"/>
              <a:buChar char="•"/>
            </a:pPr>
            <a:r>
              <a:rPr lang="en-GB" sz="2400" dirty="0"/>
              <a:t>Has money and interested in making more</a:t>
            </a:r>
          </a:p>
          <a:p>
            <a:pPr marL="742950" lvl="1" indent="-285750">
              <a:buFont typeface="Arial" panose="020B0604020202020204" pitchFamily="34" charset="0"/>
              <a:buChar char="•"/>
            </a:pPr>
            <a:r>
              <a:rPr lang="en-GB" sz="2400" dirty="0"/>
              <a:t>May or may not be interested in postal matters</a:t>
            </a:r>
            <a:endParaRPr lang="en-GB" dirty="0"/>
          </a:p>
          <a:p>
            <a:pPr marL="800100" lvl="1"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54698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4568-0079-6757-4CB3-DA0296E96814}"/>
              </a:ext>
            </a:extLst>
          </p:cNvPr>
          <p:cNvSpPr>
            <a:spLocks noGrp="1"/>
          </p:cNvSpPr>
          <p:nvPr>
            <p:ph type="title"/>
          </p:nvPr>
        </p:nvSpPr>
        <p:spPr/>
        <p:txBody>
          <a:bodyPr/>
          <a:lstStyle/>
          <a:p>
            <a:pPr algn="ctr"/>
            <a:r>
              <a:rPr lang="en-GB" b="1" dirty="0"/>
              <a:t>Collectors and digital philately 1</a:t>
            </a:r>
          </a:p>
        </p:txBody>
      </p:sp>
      <p:sp>
        <p:nvSpPr>
          <p:cNvPr id="5" name="TextBox 4">
            <a:extLst>
              <a:ext uri="{FF2B5EF4-FFF2-40B4-BE49-F238E27FC236}">
                <a16:creationId xmlns:a16="http://schemas.microsoft.com/office/drawing/2014/main" id="{0FEF6D36-8FBE-B45F-BA64-D68212C0825C}"/>
              </a:ext>
            </a:extLst>
          </p:cNvPr>
          <p:cNvSpPr txBox="1"/>
          <p:nvPr/>
        </p:nvSpPr>
        <p:spPr>
          <a:xfrm>
            <a:off x="648000" y="1980000"/>
            <a:ext cx="10705800" cy="3693319"/>
          </a:xfrm>
          <a:prstGeom prst="rect">
            <a:avLst/>
          </a:prstGeom>
          <a:noFill/>
        </p:spPr>
        <p:txBody>
          <a:bodyPr wrap="square" rtlCol="0">
            <a:spAutoFit/>
          </a:bodyPr>
          <a:lstStyle/>
          <a:p>
            <a:r>
              <a:rPr lang="en-GB" sz="2400" b="1" dirty="0"/>
              <a:t>The young collector </a:t>
            </a:r>
            <a:r>
              <a:rPr lang="en-GB" sz="2400" dirty="0"/>
              <a:t>is a vital part of the philatelic picture. Many specialist collectors return to the hobby they started as youths.</a:t>
            </a:r>
          </a:p>
          <a:p>
            <a:r>
              <a:rPr lang="en-GB" sz="2400" dirty="0"/>
              <a:t> </a:t>
            </a:r>
          </a:p>
          <a:p>
            <a:r>
              <a:rPr lang="en-GB" sz="2400" dirty="0"/>
              <a:t>Also important: the inspiration and educational role that stamps can play for young people introducing new worlds in geography, history, culture and natural history. Stamps can play a part in education and in building national pride.</a:t>
            </a:r>
          </a:p>
          <a:p>
            <a:endParaRPr lang="en-GB" sz="2400" dirty="0"/>
          </a:p>
          <a:p>
            <a:r>
              <a:rPr lang="en-GB" sz="2400" dirty="0"/>
              <a:t>Crypto stamps can add another dimension of interest </a:t>
            </a:r>
            <a:r>
              <a:rPr lang="en-GB" sz="2400" b="1" dirty="0"/>
              <a:t>but </a:t>
            </a:r>
            <a:r>
              <a:rPr lang="en-GB" sz="2400" dirty="0"/>
              <a:t>they generally cost more than the young collector can afford !</a:t>
            </a:r>
          </a:p>
          <a:p>
            <a:endParaRPr lang="en-GB" dirty="0"/>
          </a:p>
        </p:txBody>
      </p:sp>
    </p:spTree>
    <p:extLst>
      <p:ext uri="{BB962C8B-B14F-4D97-AF65-F5344CB8AC3E}">
        <p14:creationId xmlns:p14="http://schemas.microsoft.com/office/powerpoint/2010/main" val="206702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A435C-7835-77EC-CFA5-329293807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E3FA1-622F-EEA8-E0C4-A5B3DA275148}"/>
              </a:ext>
            </a:extLst>
          </p:cNvPr>
          <p:cNvSpPr>
            <a:spLocks noGrp="1"/>
          </p:cNvSpPr>
          <p:nvPr>
            <p:ph type="title"/>
          </p:nvPr>
        </p:nvSpPr>
        <p:spPr/>
        <p:txBody>
          <a:bodyPr/>
          <a:lstStyle/>
          <a:p>
            <a:pPr algn="ctr"/>
            <a:r>
              <a:rPr lang="en-GB" b="1" dirty="0"/>
              <a:t>Collectors and digital philately 2</a:t>
            </a:r>
          </a:p>
        </p:txBody>
      </p:sp>
      <p:sp>
        <p:nvSpPr>
          <p:cNvPr id="5" name="TextBox 4">
            <a:extLst>
              <a:ext uri="{FF2B5EF4-FFF2-40B4-BE49-F238E27FC236}">
                <a16:creationId xmlns:a16="http://schemas.microsoft.com/office/drawing/2014/main" id="{2CC216C9-6217-EE41-7B67-E2587C39179B}"/>
              </a:ext>
            </a:extLst>
          </p:cNvPr>
          <p:cNvSpPr txBox="1"/>
          <p:nvPr/>
        </p:nvSpPr>
        <p:spPr>
          <a:xfrm>
            <a:off x="648000" y="2340000"/>
            <a:ext cx="10705800" cy="3416320"/>
          </a:xfrm>
          <a:prstGeom prst="rect">
            <a:avLst/>
          </a:prstGeom>
          <a:noFill/>
        </p:spPr>
        <p:txBody>
          <a:bodyPr wrap="square" rtlCol="0">
            <a:spAutoFit/>
          </a:bodyPr>
          <a:lstStyle/>
          <a:p>
            <a:r>
              <a:rPr lang="en-GB" sz="2400" b="1" dirty="0"/>
              <a:t>The older collector </a:t>
            </a:r>
            <a:r>
              <a:rPr lang="en-GB" sz="2400" dirty="0"/>
              <a:t>may be willing to spend a lot of money on philately. He or she (mostly he) is not necessarily conservative, but is likely to see the crypto world as risky. He is likely to want digital stamps to have close links to real postal usage, but may well consider them as worth attention if they align with his specialism. </a:t>
            </a:r>
          </a:p>
          <a:p>
            <a:endParaRPr lang="en-GB" sz="2400" dirty="0"/>
          </a:p>
          <a:p>
            <a:r>
              <a:rPr lang="en-GB" sz="2400" dirty="0"/>
              <a:t>Digital products involving block-chain, NFTs, crypto-currencies, virtual wallets etc are not necessarily difficult to understand and use, but the technology can provide a learning barrier which older collectors are less willing to spend time to overcome, or to see the benefit of. </a:t>
            </a:r>
          </a:p>
        </p:txBody>
      </p:sp>
    </p:spTree>
    <p:extLst>
      <p:ext uri="{BB962C8B-B14F-4D97-AF65-F5344CB8AC3E}">
        <p14:creationId xmlns:p14="http://schemas.microsoft.com/office/powerpoint/2010/main" val="1188406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1350</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Digital philately and the collector opportunity or threat?</vt:lpstr>
      <vt:lpstr>Introduction</vt:lpstr>
      <vt:lpstr>What do we mean by philately?</vt:lpstr>
      <vt:lpstr>People love to collect</vt:lpstr>
      <vt:lpstr>What drives collectors? </vt:lpstr>
      <vt:lpstr>Stamp collectors – a conservative bunch?</vt:lpstr>
      <vt:lpstr>Three sorts of stamp collector</vt:lpstr>
      <vt:lpstr>Collectors and digital philately 1</vt:lpstr>
      <vt:lpstr>Collectors and digital philately 2</vt:lpstr>
      <vt:lpstr>Collectors and digital philately 3</vt:lpstr>
      <vt:lpstr>Collectors and digital philately 4</vt:lpstr>
      <vt:lpstr>Collectors and national philatelic services</vt:lpstr>
      <vt:lpstr>Potential benefits</vt:lpstr>
      <vt:lpstr>Potential pitfalls</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dc:creator>
  <cp:lastModifiedBy>Paul</cp:lastModifiedBy>
  <cp:revision>9</cp:revision>
  <dcterms:created xsi:type="dcterms:W3CDTF">2025-03-03T12:36:36Z</dcterms:created>
  <dcterms:modified xsi:type="dcterms:W3CDTF">2025-03-04T10:14:22Z</dcterms:modified>
</cp:coreProperties>
</file>